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6" r:id="rId4"/>
  </p:sldMasterIdLst>
  <p:notesMasterIdLst>
    <p:notesMasterId r:id="rId15"/>
  </p:notesMasterIdLst>
  <p:sldIdLst>
    <p:sldId id="256" r:id="rId5"/>
    <p:sldId id="278" r:id="rId6"/>
    <p:sldId id="277" r:id="rId7"/>
    <p:sldId id="276" r:id="rId8"/>
    <p:sldId id="275" r:id="rId9"/>
    <p:sldId id="279" r:id="rId10"/>
    <p:sldId id="283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Romanová" initials="PR" lastIdx="1" clrIdx="0">
    <p:extLst>
      <p:ext uri="{19B8F6BF-5375-455C-9EA6-DF929625EA0E}">
        <p15:presenceInfo xmlns:p15="http://schemas.microsoft.com/office/powerpoint/2012/main" userId="Petra Roma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0D7"/>
    <a:srgbClr val="DDEBE1"/>
    <a:srgbClr val="C2DCC9"/>
    <a:srgbClr val="8CBE99"/>
    <a:srgbClr val="397F0C"/>
    <a:srgbClr val="CC6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4639" autoAdjust="0"/>
  </p:normalViewPr>
  <p:slideViewPr>
    <p:cSldViewPr snapToGrid="0">
      <p:cViewPr varScale="1">
        <p:scale>
          <a:sx n="81" d="100"/>
          <a:sy n="81" d="100"/>
        </p:scale>
        <p:origin x="65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7D8AE-78F6-4474-A405-EE9E361E1BE3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B3C4D-33E0-4BFC-90FF-B2EEBD5D0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95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>
              <a:defRPr/>
            </a:pPr>
            <a:r>
              <a:rPr lang="en-GB" dirty="0"/>
              <a:t>link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zachranne</a:t>
            </a:r>
            <a:r>
              <a:rPr lang="en-GB" dirty="0"/>
              <a:t> video je v </a:t>
            </a:r>
            <a:r>
              <a:rPr lang="en-GB" dirty="0" err="1"/>
              <a:t>lavom</a:t>
            </a:r>
            <a:r>
              <a:rPr lang="en-GB" dirty="0"/>
              <a:t> </a:t>
            </a:r>
            <a:r>
              <a:rPr lang="en-GB" dirty="0" err="1"/>
              <a:t>hornom</a:t>
            </a:r>
            <a:r>
              <a:rPr lang="en-GB" dirty="0"/>
              <a:t> rohu!!!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B3C4D-33E0-4BFC-90FF-B2EEBD5D0F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4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0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5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07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2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6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2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1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58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8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4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0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2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rgbClr val="D2E0D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21" Type="http://schemas.openxmlformats.org/officeDocument/2006/relationships/image" Target="../media/image29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sv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10" Type="http://schemas.openxmlformats.org/officeDocument/2006/relationships/image" Target="../media/image18.svg"/><Relationship Id="rId19" Type="http://schemas.openxmlformats.org/officeDocument/2006/relationships/image" Target="../media/image27.sv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youtube.com/watch?v=TNv7WCs1Y6o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B820-2130-474F-AA3C-43CA34B5C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3573" y="2017337"/>
            <a:ext cx="6279130" cy="1771687"/>
          </a:xfrm>
        </p:spPr>
        <p:txBody>
          <a:bodyPr>
            <a:normAutofit/>
          </a:bodyPr>
          <a:lstStyle/>
          <a:p>
            <a:pPr algn="ctr"/>
            <a:r>
              <a:rPr lang="sk-SK" sz="8000" dirty="0">
                <a:solidFill>
                  <a:srgbClr val="397F0C"/>
                </a:solidFill>
                <a:latin typeface="Avenir Next LT Pro Light" panose="020B0304020202020204" pitchFamily="34" charset="-18"/>
              </a:rPr>
              <a:t>Evergreen</a:t>
            </a:r>
            <a:endParaRPr lang="en-GB" sz="6600" dirty="0">
              <a:solidFill>
                <a:srgbClr val="397F0C"/>
              </a:solidFill>
              <a:latin typeface="Avenir Next LT Pro Light" panose="020B0304020202020204" pitchFamily="34" charset="-18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A11ED2-5B34-47FD-B44B-F54EA5FED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93" y="2402215"/>
            <a:ext cx="3205228" cy="18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92CB74C2-E02E-4B2A-B513-B5CFF829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843" y="2386828"/>
            <a:ext cx="9085940" cy="14722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80000"/>
              </a:lnSpc>
            </a:pPr>
            <a:r>
              <a:rPr lang="sk-SK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Technická univerzita v spolupráci s</a:t>
            </a:r>
            <a:br>
              <a:rPr lang="sk-SK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</a:br>
            <a:r>
              <a:rPr lang="sk-SK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 </a:t>
            </a:r>
            <a:endParaRPr lang="en-US" dirty="0">
              <a:blipFill dpi="0" rotWithShape="1">
                <a:blip r:embed="rId2"/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3" name="Picture 2" descr="A picture containing building, window, drawing, light&#10;&#10;Description automatically generated">
            <a:extLst>
              <a:ext uri="{FF2B5EF4-FFF2-40B4-BE49-F238E27FC236}">
                <a16:creationId xmlns:a16="http://schemas.microsoft.com/office/drawing/2014/main" id="{82268CE8-0686-43A4-B294-7C41D6351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536" y="2806934"/>
            <a:ext cx="1234683" cy="561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0574B-B9EE-4896-A6E2-08908AD82FB3}"/>
              </a:ext>
            </a:extLst>
          </p:cNvPr>
          <p:cNvSpPr txBox="1"/>
          <p:nvPr/>
        </p:nvSpPr>
        <p:spPr>
          <a:xfrm>
            <a:off x="5644183" y="3322144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/>
              <a:t>2020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190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25416B-9047-451A-AA64-2226B83D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91" y="599126"/>
            <a:ext cx="3705778" cy="1343344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FFCBBE-1F31-40FA-AF6C-1367958C0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81" y="2121408"/>
            <a:ext cx="2525611" cy="2525611"/>
          </a:xfrm>
          <a:prstGeom prst="rect">
            <a:avLst/>
          </a:prstGeom>
        </p:spPr>
      </p:pic>
      <p:pic>
        <p:nvPicPr>
          <p:cNvPr id="6" name="Picture 5" descr="A picture containing building, window, drawing, light&#10;&#10;Description automatically generated">
            <a:extLst>
              <a:ext uri="{FF2B5EF4-FFF2-40B4-BE49-F238E27FC236}">
                <a16:creationId xmlns:a16="http://schemas.microsoft.com/office/drawing/2014/main" id="{D7117D02-D365-471B-9794-AC77976B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42" y="5029060"/>
            <a:ext cx="2702888" cy="12298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3752-2733-47FF-91A2-5885E4B83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442452"/>
            <a:ext cx="7059134" cy="600273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sk-SK" sz="2600" dirty="0">
                <a:solidFill>
                  <a:schemeClr val="accent1">
                    <a:lumMod val="50000"/>
                  </a:schemeClr>
                </a:solidFill>
              </a:rPr>
              <a:t>Názov témy:</a:t>
            </a:r>
            <a:r>
              <a:rPr lang="sk-SK" sz="2600" dirty="0"/>
              <a:t> </a:t>
            </a:r>
            <a:r>
              <a:rPr lang="sk-SK" sz="3500" b="1" dirty="0">
                <a:solidFill>
                  <a:schemeClr val="accent6">
                    <a:lumMod val="50000"/>
                  </a:schemeClr>
                </a:solidFill>
                <a:latin typeface="Abadi Extra Light" panose="020B0604020202020204" pitchFamily="34" charset="0"/>
              </a:rPr>
              <a:t>Evergreen </a:t>
            </a:r>
            <a:r>
              <a:rPr lang="sk-SK" sz="1500" b="1" dirty="0">
                <a:solidFill>
                  <a:schemeClr val="accent6">
                    <a:lumMod val="50000"/>
                  </a:schemeClr>
                </a:solidFill>
                <a:latin typeface="Abadi Extra Light" panose="020B0604020202020204" pitchFamily="34" charset="0"/>
              </a:rPr>
              <a:t>(pôvodne </a:t>
            </a:r>
            <a:r>
              <a:rPr lang="sk-SK" sz="1500" b="1" dirty="0" err="1">
                <a:solidFill>
                  <a:schemeClr val="accent6">
                    <a:lumMod val="50000"/>
                  </a:schemeClr>
                </a:solidFill>
                <a:latin typeface="Abadi Extra Light" panose="020B0604020202020204" pitchFamily="34" charset="0"/>
              </a:rPr>
              <a:t>smartypot</a:t>
            </a:r>
            <a:r>
              <a:rPr lang="sk-SK" sz="1500" b="1" dirty="0">
                <a:solidFill>
                  <a:schemeClr val="accent6">
                    <a:lumMod val="50000"/>
                  </a:schemeClr>
                </a:solidFill>
                <a:latin typeface="Abadi Extra Light" panose="020B0604020202020204" pitchFamily="34" charset="0"/>
              </a:rPr>
              <a:t>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k-SK" sz="2600" dirty="0">
                <a:solidFill>
                  <a:schemeClr val="accent1">
                    <a:lumMod val="50000"/>
                  </a:schemeClr>
                </a:solidFill>
              </a:rPr>
              <a:t>Číslo tímu: </a:t>
            </a:r>
            <a:r>
              <a:rPr lang="sk-SK" sz="2600" b="1" dirty="0"/>
              <a:t>23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k-SK" sz="2600" dirty="0">
                <a:solidFill>
                  <a:schemeClr val="accent1">
                    <a:lumMod val="50000"/>
                  </a:schemeClr>
                </a:solidFill>
              </a:rPr>
              <a:t>Členovia tímu: </a:t>
            </a:r>
            <a:r>
              <a:rPr lang="sk-SK" sz="2600" b="1" dirty="0"/>
              <a:t>Mário </a:t>
            </a:r>
            <a:r>
              <a:rPr lang="sk-SK" sz="2600" b="1" dirty="0" err="1"/>
              <a:t>Bujňák</a:t>
            </a:r>
            <a:r>
              <a:rPr lang="sk-SK" sz="2600" b="1" dirty="0"/>
              <a:t>, Tomáš Hnát, 			  Maroš </a:t>
            </a:r>
            <a:r>
              <a:rPr lang="sk-SK" sz="2600" b="1" dirty="0" err="1"/>
              <a:t>Petruš</a:t>
            </a:r>
            <a:r>
              <a:rPr lang="sk-SK" sz="2600" b="1" dirty="0"/>
              <a:t>, Petra Romanová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k-SK" sz="2600" dirty="0">
                <a:solidFill>
                  <a:schemeClr val="accent1">
                    <a:lumMod val="50000"/>
                  </a:schemeClr>
                </a:solidFill>
              </a:rPr>
              <a:t>Konzultant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GB" sz="2600" dirty="0"/>
              <a:t> </a:t>
            </a:r>
            <a:r>
              <a:rPr lang="en-GB" sz="2600" b="1" dirty="0"/>
              <a:t>Ing. </a:t>
            </a:r>
            <a:r>
              <a:rPr lang="en-GB" sz="2600" b="1" dirty="0" err="1"/>
              <a:t>Vojtech</a:t>
            </a:r>
            <a:r>
              <a:rPr lang="en-GB" sz="2600" b="1" dirty="0"/>
              <a:t> </a:t>
            </a:r>
            <a:r>
              <a:rPr lang="en-GB" sz="2600" b="1" dirty="0" err="1"/>
              <a:t>Florko</a:t>
            </a:r>
            <a:endParaRPr lang="en-GB" sz="2600" b="1" dirty="0"/>
          </a:p>
          <a:p>
            <a:pPr marL="0" indent="0">
              <a:lnSpc>
                <a:spcPct val="160000"/>
              </a:lnSpc>
              <a:buNone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Mentor: </a:t>
            </a:r>
            <a:r>
              <a:rPr lang="en-GB" sz="2600" b="1" dirty="0"/>
              <a:t>Ing. </a:t>
            </a:r>
            <a:r>
              <a:rPr lang="en-GB" sz="2600" b="1" dirty="0" err="1"/>
              <a:t>Ján</a:t>
            </a:r>
            <a:r>
              <a:rPr lang="en-GB" sz="2600" b="1" dirty="0"/>
              <a:t> </a:t>
            </a:r>
            <a:r>
              <a:rPr lang="en-GB" sz="2600" b="1" dirty="0" err="1"/>
              <a:t>Perháč</a:t>
            </a:r>
            <a:r>
              <a:rPr lang="sk-SK" sz="2600" b="1" dirty="0"/>
              <a:t>,</a:t>
            </a:r>
            <a:r>
              <a:rPr lang="en-GB" sz="2600" b="1" dirty="0"/>
              <a:t> PhD.</a:t>
            </a:r>
            <a:endParaRPr lang="sk-SK" sz="2600" b="1" dirty="0"/>
          </a:p>
          <a:p>
            <a:pPr marL="0" indent="0">
              <a:lnSpc>
                <a:spcPct val="160000"/>
              </a:lnSpc>
              <a:buNone/>
            </a:pP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sk-SK" sz="2600" dirty="0" err="1">
                <a:solidFill>
                  <a:schemeClr val="accent1">
                    <a:lumMod val="50000"/>
                  </a:schemeClr>
                </a:solidFill>
              </a:rPr>
              <a:t>ázov</a:t>
            </a:r>
            <a:r>
              <a:rPr lang="sk-SK" sz="2600" dirty="0">
                <a:solidFill>
                  <a:schemeClr val="accent1">
                    <a:lumMod val="50000"/>
                  </a:schemeClr>
                </a:solidFill>
              </a:rPr>
              <a:t> firmy: </a:t>
            </a:r>
            <a:r>
              <a:rPr lang="sk-SK" sz="2600" b="1" dirty="0"/>
              <a:t>IBM Slovensko</a:t>
            </a:r>
          </a:p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r>
              <a:rPr lang="sk-SK" sz="18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2423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BAB9-7BFF-42D4-8EDD-ED90DD45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12644"/>
            <a:ext cx="5127171" cy="1450757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97F0C"/>
                </a:solidFill>
              </a:rPr>
              <a:t>Problém?</a:t>
            </a:r>
            <a:endParaRPr lang="en-GB" sz="5400" b="1" dirty="0">
              <a:solidFill>
                <a:srgbClr val="397F0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77A84-9FE8-4ABE-858F-29CD4F04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179" y="2198914"/>
            <a:ext cx="6207963" cy="431729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sk-SK" sz="2800" dirty="0"/>
              <a:t>Starostlivosť</a:t>
            </a:r>
            <a:r>
              <a:rPr lang="en-GB" sz="2800" dirty="0"/>
              <a:t> </a:t>
            </a:r>
            <a:r>
              <a:rPr lang="sk-SK" sz="2800" dirty="0"/>
              <a:t>o izbovú rastlinu     je </a:t>
            </a:r>
            <a:r>
              <a:rPr lang="sk-SK" sz="2800" b="1" dirty="0">
                <a:solidFill>
                  <a:srgbClr val="397F0C"/>
                </a:solidFill>
              </a:rPr>
              <a:t>náročná</a:t>
            </a:r>
          </a:p>
          <a:p>
            <a:pPr>
              <a:buFont typeface="+mj-lt"/>
              <a:buAutoNum type="arabicPeriod"/>
            </a:pPr>
            <a:r>
              <a:rPr lang="sk-SK" sz="2800" dirty="0"/>
              <a:t>Inteligentné kvetináče sú </a:t>
            </a:r>
            <a:r>
              <a:rPr lang="sk-SK" sz="2800" b="1" dirty="0">
                <a:solidFill>
                  <a:srgbClr val="397F0C"/>
                </a:solidFill>
              </a:rPr>
              <a:t>drahé</a:t>
            </a:r>
            <a:r>
              <a:rPr lang="sk-SK" sz="2800" b="1" dirty="0"/>
              <a:t> </a:t>
            </a:r>
            <a:r>
              <a:rPr lang="sk-SK" sz="2800" dirty="0"/>
              <a:t>a náročné pri presádzaní</a:t>
            </a:r>
          </a:p>
          <a:p>
            <a:pPr>
              <a:buFont typeface="+mj-lt"/>
              <a:buAutoNum type="arabicPeriod"/>
            </a:pPr>
            <a:r>
              <a:rPr lang="sk-SK" sz="2800" dirty="0"/>
              <a:t>Pri kúpe novej rastliny je potrebné </a:t>
            </a:r>
            <a:r>
              <a:rPr lang="sk-SK" sz="2800" b="1" dirty="0">
                <a:solidFill>
                  <a:srgbClr val="397F0C"/>
                </a:solidFill>
              </a:rPr>
              <a:t>kúpiť ďalší </a:t>
            </a:r>
            <a:r>
              <a:rPr lang="sk-SK" sz="2800" dirty="0"/>
              <a:t>inteligentný kvetináč</a:t>
            </a:r>
          </a:p>
        </p:txBody>
      </p:sp>
      <p:pic>
        <p:nvPicPr>
          <p:cNvPr id="5" name="Picture 4" descr="A picture containing object, star, light&#10;&#10;Description automatically generated">
            <a:extLst>
              <a:ext uri="{FF2B5EF4-FFF2-40B4-BE49-F238E27FC236}">
                <a16:creationId xmlns:a16="http://schemas.microsoft.com/office/drawing/2014/main" id="{00598B5E-9778-43F7-ABCD-364315728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" r="808" b="-8"/>
          <a:stretch/>
        </p:blipFill>
        <p:spPr>
          <a:xfrm>
            <a:off x="-473493" y="179525"/>
            <a:ext cx="6569493" cy="66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97AA-D28F-4F4F-85E9-A7785219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17" y="299000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Riešenie</a:t>
            </a:r>
            <a:r>
              <a:rPr lang="en-US" sz="7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?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26106-048E-49E4-A4C3-774F875FC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43" y="1619463"/>
            <a:ext cx="9148932" cy="33164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AC9148-E4B3-40CB-86EE-2F1B3945D108}"/>
              </a:ext>
            </a:extLst>
          </p:cNvPr>
          <p:cNvSpPr/>
          <p:nvPr/>
        </p:nvSpPr>
        <p:spPr>
          <a:xfrm>
            <a:off x="2023748" y="4489252"/>
            <a:ext cx="752167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sk-SK" sz="3200" dirty="0">
                <a:solidFill>
                  <a:schemeClr val="bg1">
                    <a:lumMod val="50000"/>
                  </a:schemeClr>
                </a:solidFill>
              </a:rPr>
              <a:t>Inteligentný modul </a:t>
            </a:r>
          </a:p>
          <a:p>
            <a:pPr algn="ctr">
              <a:spcBef>
                <a:spcPts val="600"/>
              </a:spcBef>
            </a:pPr>
            <a:r>
              <a:rPr lang="sk-SK" sz="2400" dirty="0">
                <a:solidFill>
                  <a:schemeClr val="bg1">
                    <a:lumMod val="50000"/>
                  </a:schemeClr>
                </a:solidFill>
              </a:rPr>
              <a:t>určený na zalievanie a hnojenie rastliny</a:t>
            </a:r>
          </a:p>
        </p:txBody>
      </p:sp>
    </p:spTree>
    <p:extLst>
      <p:ext uri="{BB962C8B-B14F-4D97-AF65-F5344CB8AC3E}">
        <p14:creationId xmlns:p14="http://schemas.microsoft.com/office/powerpoint/2010/main" val="10243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B473D-B322-4B6B-AC39-4B15AEEB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594" y="653182"/>
            <a:ext cx="5229019" cy="6537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/>
              <a:t>Sníma dáta o rastline (vlhkosť pôdy, svetlo ...)</a:t>
            </a:r>
          </a:p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397F0C"/>
                </a:solidFill>
              </a:rPr>
              <a:t>Automaticky</a:t>
            </a:r>
            <a:r>
              <a:rPr lang="sk-SK" sz="2400" dirty="0"/>
              <a:t> zalieva a hnojí rastlinu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Používateľ </a:t>
            </a:r>
            <a:r>
              <a:rPr lang="sk-SK" sz="2400" b="1" dirty="0">
                <a:solidFill>
                  <a:srgbClr val="397F0C"/>
                </a:solidFill>
              </a:rPr>
              <a:t>si vie určiť</a:t>
            </a:r>
            <a:r>
              <a:rPr lang="sk-SK" sz="2400" dirty="0"/>
              <a:t> kedy chce aby bola rastlinka </a:t>
            </a:r>
            <a:r>
              <a:rPr lang="sk-SK" sz="2400" dirty="0" err="1"/>
              <a:t>zaliatá</a:t>
            </a:r>
            <a:endParaRPr lang="sk-SK" sz="2400" dirty="0"/>
          </a:p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397F0C"/>
                </a:solidFill>
              </a:rPr>
              <a:t>Upozorňuje používateľa</a:t>
            </a:r>
            <a:r>
              <a:rPr lang="sk-SK" sz="2400" dirty="0">
                <a:solidFill>
                  <a:srgbClr val="397F0C"/>
                </a:solidFill>
              </a:rPr>
              <a:t> </a:t>
            </a:r>
            <a:r>
              <a:rPr lang="sk-SK" sz="2400" dirty="0"/>
              <a:t>na potreby rastliny</a:t>
            </a:r>
          </a:p>
          <a:p>
            <a:pPr marL="0" indent="0">
              <a:buNone/>
            </a:pPr>
            <a:endParaRPr lang="sk-SK" sz="2400" dirty="0"/>
          </a:p>
          <a:p>
            <a:endParaRPr lang="sk-SK" sz="2400" dirty="0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BCCEDF-42F2-40AA-8372-70578F6CB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7" y="2720710"/>
            <a:ext cx="2402905" cy="2402905"/>
          </a:xfrm>
          <a:prstGeom prst="rect">
            <a:avLst/>
          </a:prstGeom>
        </p:spPr>
      </p:pic>
      <p:pic>
        <p:nvPicPr>
          <p:cNvPr id="27" name="Picture 26" descr="A close up of a device&#10;&#10;Description automatically generated">
            <a:extLst>
              <a:ext uri="{FF2B5EF4-FFF2-40B4-BE49-F238E27FC236}">
                <a16:creationId xmlns:a16="http://schemas.microsoft.com/office/drawing/2014/main" id="{2B1347D2-7F3A-463A-AA28-867DCD9FC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518" y="1705680"/>
            <a:ext cx="3446639" cy="34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627ED2D-BA02-4954-B1CD-F7104815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98" y="1631046"/>
            <a:ext cx="2474981" cy="182880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D3BEB8-836C-49B6-B1CE-92E28FE91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399" y="4957064"/>
            <a:ext cx="1134981" cy="113498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F7E625-A10F-4D0C-A8D1-3CBD114F3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434" y="4835494"/>
            <a:ext cx="998204" cy="1378119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F820DD-2461-4EC4-BD77-E95AAA963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20" y="4943542"/>
            <a:ext cx="1134981" cy="1134981"/>
          </a:xfrm>
          <a:prstGeom prst="rect">
            <a:avLst/>
          </a:prstGeom>
        </p:spPr>
      </p:pic>
      <p:pic>
        <p:nvPicPr>
          <p:cNvPr id="17" name="Picture 16" descr="A close up of a plant&#10;&#10;Description automatically generated">
            <a:extLst>
              <a:ext uri="{FF2B5EF4-FFF2-40B4-BE49-F238E27FC236}">
                <a16:creationId xmlns:a16="http://schemas.microsoft.com/office/drawing/2014/main" id="{BC65EF24-6202-4EDF-A47B-E6B1EB1DC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781" y="4315768"/>
            <a:ext cx="1280750" cy="181396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92CB74C2-E02E-4B2A-B513-B5CFF829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689" y="-32987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5400" dirty="0">
                <a:blipFill dpi="0" rotWithShape="1">
                  <a:blip r:embed="rId6"/>
                  <a:srcRect/>
                  <a:tile tx="6350" ty="-127000" sx="65000" sy="64000" flip="none" algn="tl"/>
                </a:blipFill>
              </a:rPr>
              <a:t>Ako to funguje?</a:t>
            </a:r>
            <a:endParaRPr lang="en-US" sz="6600" dirty="0">
              <a:blipFill dpi="0" rotWithShape="1">
                <a:blip r:embed="rId6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5EB8D1-1CB9-47F8-82B9-8EFA70E60680}"/>
              </a:ext>
            </a:extLst>
          </p:cNvPr>
          <p:cNvSpPr txBox="1"/>
          <p:nvPr/>
        </p:nvSpPr>
        <p:spPr>
          <a:xfrm>
            <a:off x="7051766" y="3412795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Hlavný modul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FA578C-9A1D-4488-B825-3C061933F2B7}"/>
              </a:ext>
            </a:extLst>
          </p:cNvPr>
          <p:cNvSpPr txBox="1"/>
          <p:nvPr/>
        </p:nvSpPr>
        <p:spPr>
          <a:xfrm>
            <a:off x="8962333" y="6146524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Nadstavbový modul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F02578-EC38-46D4-AA34-638E949DF67E}"/>
              </a:ext>
            </a:extLst>
          </p:cNvPr>
          <p:cNvSpPr txBox="1"/>
          <p:nvPr/>
        </p:nvSpPr>
        <p:spPr>
          <a:xfrm>
            <a:off x="4972507" y="6146524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Nadstavbový modul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" name="Graphic 7">
            <a:extLst>
              <a:ext uri="{FF2B5EF4-FFF2-40B4-BE49-F238E27FC236}">
                <a16:creationId xmlns:a16="http://schemas.microsoft.com/office/drawing/2014/main" id="{2FE1EC25-3A43-AE47-A750-B942515DF4D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6692" y="1938233"/>
            <a:ext cx="1440000" cy="1440000"/>
          </a:xfrm>
          <a:prstGeom prst="rect">
            <a:avLst/>
          </a:prstGeom>
        </p:spPr>
      </p:pic>
      <p:pic>
        <p:nvPicPr>
          <p:cNvPr id="20" name="Graphic 9">
            <a:extLst>
              <a:ext uri="{FF2B5EF4-FFF2-40B4-BE49-F238E27FC236}">
                <a16:creationId xmlns:a16="http://schemas.microsoft.com/office/drawing/2014/main" id="{B35F9053-B23F-8443-96AF-43A8592F5A4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96940" y="1848683"/>
            <a:ext cx="1440000" cy="14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B763E94-B2CC-49CB-A551-7ECCF57C96B1}"/>
              </a:ext>
            </a:extLst>
          </p:cNvPr>
          <p:cNvSpPr txBox="1"/>
          <p:nvPr/>
        </p:nvSpPr>
        <p:spPr>
          <a:xfrm>
            <a:off x="403926" y="3440664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Aplikácia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B40C9-FF83-4A49-A6C3-C2737498C22A}"/>
              </a:ext>
            </a:extLst>
          </p:cNvPr>
          <p:cNvSpPr txBox="1"/>
          <p:nvPr/>
        </p:nvSpPr>
        <p:spPr>
          <a:xfrm>
            <a:off x="3646397" y="3378233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Databáza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" name="Graphic 49">
            <a:extLst>
              <a:ext uri="{FF2B5EF4-FFF2-40B4-BE49-F238E27FC236}">
                <a16:creationId xmlns:a16="http://schemas.microsoft.com/office/drawing/2014/main" id="{06B92FBE-E807-4F4E-AAD7-1068F35B67B2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125895">
            <a:off x="6464638" y="3521278"/>
            <a:ext cx="1080000" cy="108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B2821D-3D42-431B-AAA8-F1A68ACCC13D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  <a:alphaModFix amt="50000"/>
          </a:blip>
          <a:stretch>
            <a:fillRect/>
          </a:stretch>
        </p:blipFill>
        <p:spPr>
          <a:xfrm rot="8692042">
            <a:off x="8991258" y="3565399"/>
            <a:ext cx="1089584" cy="1107845"/>
          </a:xfrm>
          <a:prstGeom prst="rect">
            <a:avLst/>
          </a:prstGeom>
        </p:spPr>
      </p:pic>
      <p:pic>
        <p:nvPicPr>
          <p:cNvPr id="27" name="Graphic 80">
            <a:extLst>
              <a:ext uri="{FF2B5EF4-FFF2-40B4-BE49-F238E27FC236}">
                <a16:creationId xmlns:a16="http://schemas.microsoft.com/office/drawing/2014/main" id="{5D787B39-5710-2A44-8084-E140D0E8EA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65951" y="1608683"/>
            <a:ext cx="523092" cy="470784"/>
          </a:xfrm>
          <a:prstGeom prst="rect">
            <a:avLst/>
          </a:prstGeom>
        </p:spPr>
      </p:pic>
      <p:pic>
        <p:nvPicPr>
          <p:cNvPr id="28" name="Graphic 84">
            <a:extLst>
              <a:ext uri="{FF2B5EF4-FFF2-40B4-BE49-F238E27FC236}">
                <a16:creationId xmlns:a16="http://schemas.microsoft.com/office/drawing/2014/main" id="{40A815DC-0717-B140-8B62-6154BAE419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33400" y="1612804"/>
            <a:ext cx="1440001" cy="406154"/>
          </a:xfrm>
          <a:prstGeom prst="rect">
            <a:avLst/>
          </a:prstGeom>
        </p:spPr>
      </p:pic>
      <p:pic>
        <p:nvPicPr>
          <p:cNvPr id="30" name="Graphic 90">
            <a:extLst>
              <a:ext uri="{FF2B5EF4-FFF2-40B4-BE49-F238E27FC236}">
                <a16:creationId xmlns:a16="http://schemas.microsoft.com/office/drawing/2014/main" id="{D628F517-7BDC-482F-84C1-20F24BD6D8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87941" y="4885730"/>
            <a:ext cx="298705" cy="336533"/>
          </a:xfrm>
          <a:prstGeom prst="rect">
            <a:avLst/>
          </a:prstGeom>
        </p:spPr>
      </p:pic>
      <p:pic>
        <p:nvPicPr>
          <p:cNvPr id="31" name="Graphic 90">
            <a:extLst>
              <a:ext uri="{FF2B5EF4-FFF2-40B4-BE49-F238E27FC236}">
                <a16:creationId xmlns:a16="http://schemas.microsoft.com/office/drawing/2014/main" id="{FF2FFBC2-92BE-46FD-8CAC-CC85C4BE3F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12181" y="4881053"/>
            <a:ext cx="298705" cy="336533"/>
          </a:xfrm>
          <a:prstGeom prst="rect">
            <a:avLst/>
          </a:prstGeom>
        </p:spPr>
      </p:pic>
      <p:pic>
        <p:nvPicPr>
          <p:cNvPr id="32" name="Graphic 88">
            <a:extLst>
              <a:ext uri="{FF2B5EF4-FFF2-40B4-BE49-F238E27FC236}">
                <a16:creationId xmlns:a16="http://schemas.microsoft.com/office/drawing/2014/main" id="{3FA6AD5E-983A-BC40-A220-E6765EEC911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45664" y="1616954"/>
            <a:ext cx="427136" cy="427136"/>
          </a:xfrm>
          <a:prstGeom prst="rect">
            <a:avLst/>
          </a:prstGeom>
        </p:spPr>
      </p:pic>
      <p:pic>
        <p:nvPicPr>
          <p:cNvPr id="38" name="Graphic 86">
            <a:extLst>
              <a:ext uri="{FF2B5EF4-FFF2-40B4-BE49-F238E27FC236}">
                <a16:creationId xmlns:a16="http://schemas.microsoft.com/office/drawing/2014/main" id="{BBD3D1C4-3DEA-DA43-8875-D6BAD8366C3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90386" y="3855886"/>
            <a:ext cx="343895" cy="343895"/>
          </a:xfrm>
          <a:prstGeom prst="rect">
            <a:avLst/>
          </a:prstGeom>
        </p:spPr>
      </p:pic>
      <p:pic>
        <p:nvPicPr>
          <p:cNvPr id="40" name="Graphic 86">
            <a:extLst>
              <a:ext uri="{FF2B5EF4-FFF2-40B4-BE49-F238E27FC236}">
                <a16:creationId xmlns:a16="http://schemas.microsoft.com/office/drawing/2014/main" id="{EA8B64C8-4DE3-4208-94F3-F003077AE93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29810" y="3855886"/>
            <a:ext cx="343895" cy="343895"/>
          </a:xfrm>
          <a:prstGeom prst="rect">
            <a:avLst/>
          </a:prstGeom>
        </p:spPr>
      </p:pic>
      <p:pic>
        <p:nvPicPr>
          <p:cNvPr id="26" name="Graphic 49">
            <a:extLst>
              <a:ext uri="{FF2B5EF4-FFF2-40B4-BE49-F238E27FC236}">
                <a16:creationId xmlns:a16="http://schemas.microsoft.com/office/drawing/2014/main" id="{7A40E58A-9F3D-4037-A117-FC1503A26B00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24638" y="2140210"/>
            <a:ext cx="1080000" cy="1080000"/>
          </a:xfrm>
          <a:prstGeom prst="rect">
            <a:avLst/>
          </a:prstGeom>
        </p:spPr>
      </p:pic>
      <p:pic>
        <p:nvPicPr>
          <p:cNvPr id="29" name="Graphic 49">
            <a:extLst>
              <a:ext uri="{FF2B5EF4-FFF2-40B4-BE49-F238E27FC236}">
                <a16:creationId xmlns:a16="http://schemas.microsoft.com/office/drawing/2014/main" id="{E29CA655-46E4-4C2C-910C-AC8EB4E9BBFC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8467" y="215763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92CB74C2-E02E-4B2A-B513-B5CFF829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930" y="-410153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5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Čo vidí používateľ?</a:t>
            </a:r>
            <a:endParaRPr lang="en-US" sz="5400" dirty="0">
              <a:blipFill dpi="0" rotWithShape="1">
                <a:blip r:embed="rId2"/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387C284-2D32-4122-B053-D517C1BFB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16" y="1283705"/>
            <a:ext cx="2439429" cy="49093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0ACE1E3-EC86-4015-A154-4516323C1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85" y="1283705"/>
            <a:ext cx="2439430" cy="49093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0007247-CE07-4157-883F-E55B8F9A3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53" y="1283705"/>
            <a:ext cx="2439431" cy="4909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714C0-87B1-4D2A-BCBC-0381F1C0E28A}"/>
              </a:ext>
            </a:extLst>
          </p:cNvPr>
          <p:cNvSpPr txBox="1"/>
          <p:nvPr/>
        </p:nvSpPr>
        <p:spPr>
          <a:xfrm>
            <a:off x="1142072" y="6308162"/>
            <a:ext cx="276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Úvodná obrazovka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F8A734-4D29-478F-B037-800AE9C324A7}"/>
              </a:ext>
            </a:extLst>
          </p:cNvPr>
          <p:cNvSpPr txBox="1"/>
          <p:nvPr/>
        </p:nvSpPr>
        <p:spPr>
          <a:xfrm>
            <a:off x="4832983" y="6308162"/>
            <a:ext cx="276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Detail Rastliny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8C4A62-80FA-4D19-920D-1D27352A31F4}"/>
              </a:ext>
            </a:extLst>
          </p:cNvPr>
          <p:cNvSpPr txBox="1"/>
          <p:nvPr/>
        </p:nvSpPr>
        <p:spPr>
          <a:xfrm>
            <a:off x="8594913" y="6308162"/>
            <a:ext cx="276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Upozornenia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6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92CB74C2-E02E-4B2A-B513-B5CFF829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030" y="2692888"/>
            <a:ext cx="9085940" cy="14722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sk-SK" sz="115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</a:rPr>
              <a:t>DEMO</a:t>
            </a:r>
            <a:endParaRPr lang="en-US" sz="16600" dirty="0">
              <a:blipFill dpi="0" rotWithShape="1">
                <a:blip r:embed="rId3"/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BB99D7-75CC-4A95-A91E-8B63F65B9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112" y="3184194"/>
            <a:ext cx="1864901" cy="10492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280934-C8DC-49EA-BAFD-1D3A796385CB}"/>
              </a:ext>
            </a:extLst>
          </p:cNvPr>
          <p:cNvSpPr/>
          <p:nvPr/>
        </p:nvSpPr>
        <p:spPr>
          <a:xfrm>
            <a:off x="0" y="0"/>
            <a:ext cx="4930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https://www.youtube.com/watch?v=TNv7WCs1Y6o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B473D-B322-4B6B-AC39-4B15AEEB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384" y="1667773"/>
            <a:ext cx="6208912" cy="48966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/>
              <a:t>Autonómna starostlivosť o rastliny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Jednoduchá inštalácia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Škálovateľnosť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Jednoduchá preprava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Prehľadná aplikácia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Možnosť neobmedzených rozšírení</a:t>
            </a:r>
          </a:p>
          <a:p>
            <a:pPr>
              <a:lnSpc>
                <a:spcPct val="150000"/>
              </a:lnSpc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endParaRPr lang="sk-SK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B0FA37-798A-469F-8F7E-C181ECCB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925" y="-188751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5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Hlavné Výhody</a:t>
            </a:r>
            <a:endParaRPr lang="en-US" sz="6600" dirty="0">
              <a:blipFill dpi="0" rotWithShape="1">
                <a:blip r:embed="rId2"/>
                <a:srcRect/>
                <a:tile tx="6350" ty="-127000" sx="65000" sy="64000" flip="none" algn="tl"/>
              </a:blip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43AAFB-8073-4D93-8046-76366AFC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559" y="2653618"/>
            <a:ext cx="2208128" cy="220812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1618F83-17E9-4FBD-8441-533C2F50A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735" y="4175660"/>
            <a:ext cx="360009" cy="351255"/>
          </a:xfrm>
          <a:prstGeom prst="rect">
            <a:avLst/>
          </a:prstGeom>
        </p:spPr>
      </p:pic>
      <p:pic>
        <p:nvPicPr>
          <p:cNvPr id="4" name="Picture 3" descr="A close up of a plant&#10;&#10;Description automatically generated">
            <a:extLst>
              <a:ext uri="{FF2B5EF4-FFF2-40B4-BE49-F238E27FC236}">
                <a16:creationId xmlns:a16="http://schemas.microsoft.com/office/drawing/2014/main" id="{74030911-2B99-4A13-AB49-4BEB75921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690" y="1588652"/>
            <a:ext cx="2360592" cy="334336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3B8D1C-61AC-4275-A9C4-A5FDF3A0D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114" y="3429362"/>
            <a:ext cx="1913281" cy="219510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B5AB964-4D25-49F7-84DF-F62B490D7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845" y="3933805"/>
            <a:ext cx="487093" cy="4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ropl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DDB170F83F5C45B037B63ECC0EB9D6" ma:contentTypeVersion="0" ma:contentTypeDescription="Umožňuje vytvoriť nový dokument." ma:contentTypeScope="" ma:versionID="217dba249a813039321a2b75028704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180a46ee1a8951be9622882cc3d29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8ED2D-9EB2-47B2-807B-AF288F5C0427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30FE135-D113-471E-8061-A9295A7E3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F8F8DE-2A81-4122-A2E3-E958A9AC61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184</TotalTime>
  <Words>192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Abadi Extra Light</vt:lpstr>
      <vt:lpstr>Arial</vt:lpstr>
      <vt:lpstr>Avenir Next LT Pro Light</vt:lpstr>
      <vt:lpstr>Calibri</vt:lpstr>
      <vt:lpstr>Tw Cen MT</vt:lpstr>
      <vt:lpstr>Droplet</vt:lpstr>
      <vt:lpstr>Evergreen</vt:lpstr>
      <vt:lpstr>PowerPoint Presentation</vt:lpstr>
      <vt:lpstr>Problém?</vt:lpstr>
      <vt:lpstr>Riešenie?</vt:lpstr>
      <vt:lpstr>PowerPoint Presentation</vt:lpstr>
      <vt:lpstr>Ako to funguje?</vt:lpstr>
      <vt:lpstr>Čo vidí používateľ?</vt:lpstr>
      <vt:lpstr>DEMO</vt:lpstr>
      <vt:lpstr>Hlavné Výhody</vt:lpstr>
      <vt:lpstr>Technická univerzita v spolupráci 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Evergreen</dc:title>
  <dc:creator>Petra Romanová</dc:creator>
  <cp:lastModifiedBy>Petra Romanová</cp:lastModifiedBy>
  <cp:revision>32</cp:revision>
  <dcterms:created xsi:type="dcterms:W3CDTF">2020-01-30T22:47:53Z</dcterms:created>
  <dcterms:modified xsi:type="dcterms:W3CDTF">2020-02-02T15:16:54Z</dcterms:modified>
</cp:coreProperties>
</file>